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0" r:id="rId5"/>
    <p:sldId id="260" r:id="rId6"/>
    <p:sldId id="259" r:id="rId7"/>
    <p:sldId id="262" r:id="rId8"/>
    <p:sldId id="268" r:id="rId9"/>
    <p:sldId id="272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41719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9C7D-06B5-4068-B84D-5631149F99D4}" type="datetimeFigureOut">
              <a:rPr lang="de-DE" smtClean="0"/>
              <a:t>16.06.2015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93B1-B037-46B0-B08E-DC8F89F6BC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91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9C7D-06B5-4068-B84D-5631149F99D4}" type="datetimeFigureOut">
              <a:rPr lang="de-DE" smtClean="0"/>
              <a:t>16.06.2015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93B1-B037-46B0-B08E-DC8F89F6BC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16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9C7D-06B5-4068-B84D-5631149F99D4}" type="datetimeFigureOut">
              <a:rPr lang="de-DE" smtClean="0"/>
              <a:t>16.06.2015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93B1-B037-46B0-B08E-DC8F89F6BC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77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9C7D-06B5-4068-B84D-5631149F99D4}" type="datetimeFigureOut">
              <a:rPr lang="de-DE" smtClean="0"/>
              <a:t>16.06.2015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93B1-B037-46B0-B08E-DC8F89F6BC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91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9C7D-06B5-4068-B84D-5631149F99D4}" type="datetimeFigureOut">
              <a:rPr lang="de-DE" smtClean="0"/>
              <a:t>16.06.2015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93B1-B037-46B0-B08E-DC8F89F6BC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54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9C7D-06B5-4068-B84D-5631149F99D4}" type="datetimeFigureOut">
              <a:rPr lang="de-DE" smtClean="0"/>
              <a:t>16.06.2015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93B1-B037-46B0-B08E-DC8F89F6BC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65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9C7D-06B5-4068-B84D-5631149F99D4}" type="datetimeFigureOut">
              <a:rPr lang="de-DE" smtClean="0"/>
              <a:t>16.06.2015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93B1-B037-46B0-B08E-DC8F89F6BC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7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9C7D-06B5-4068-B84D-5631149F99D4}" type="datetimeFigureOut">
              <a:rPr lang="de-DE" smtClean="0"/>
              <a:t>16.06.2015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93B1-B037-46B0-B08E-DC8F89F6BC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44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9C7D-06B5-4068-B84D-5631149F99D4}" type="datetimeFigureOut">
              <a:rPr lang="de-DE" smtClean="0"/>
              <a:t>16.06.2015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93B1-B037-46B0-B08E-DC8F89F6BC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00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9C7D-06B5-4068-B84D-5631149F99D4}" type="datetimeFigureOut">
              <a:rPr lang="de-DE" smtClean="0"/>
              <a:t>16.06.2015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93B1-B037-46B0-B08E-DC8F89F6BC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55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9C7D-06B5-4068-B84D-5631149F99D4}" type="datetimeFigureOut">
              <a:rPr lang="de-DE" smtClean="0"/>
              <a:t>16.06.2015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93B1-B037-46B0-B08E-DC8F89F6BC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22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9C7D-06B5-4068-B84D-5631149F99D4}" type="datetimeFigureOut">
              <a:rPr lang="de-DE" smtClean="0"/>
              <a:t>16.06.2015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93B1-B037-46B0-B08E-DC8F89F6BC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9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Besoldungsreform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04170"/>
          </a:xfrm>
        </p:spPr>
        <p:txBody>
          <a:bodyPr>
            <a:normAutofit fontScale="25000" lnSpcReduction="20000"/>
          </a:bodyPr>
          <a:lstStyle/>
          <a:p>
            <a:r>
              <a:rPr lang="de-AT" dirty="0" smtClean="0"/>
              <a:t>Beispiel</a:t>
            </a:r>
          </a:p>
          <a:p>
            <a:r>
              <a:rPr lang="de-DE" dirty="0"/>
              <a:t>L1 Gehaltstufe 10; nächste Vorrückung am </a:t>
            </a:r>
            <a:r>
              <a:rPr lang="de-DE" dirty="0" smtClean="0"/>
              <a:t>01.01.2016</a:t>
            </a:r>
          </a:p>
          <a:p>
            <a:r>
              <a:rPr lang="de-AT" dirty="0" smtClean="0"/>
              <a:t>oder Sonderfall </a:t>
            </a:r>
          </a:p>
          <a:p>
            <a:r>
              <a:rPr lang="de-AT" dirty="0" smtClean="0"/>
              <a:t>L1 Gehaltsstufe 18; nächste Vorrückung am 01.01.2017 </a:t>
            </a:r>
          </a:p>
          <a:p>
            <a:endParaRPr lang="de-AT" dirty="0"/>
          </a:p>
          <a:p>
            <a:pPr lvl="0"/>
            <a:r>
              <a:rPr lang="de-AT" sz="9600" dirty="0">
                <a:solidFill>
                  <a:prstClr val="black"/>
                </a:solidFill>
              </a:rPr>
              <a:t>Präsentation </a:t>
            </a:r>
            <a:r>
              <a:rPr lang="de-AT" sz="9600" dirty="0" smtClean="0">
                <a:solidFill>
                  <a:prstClr val="black"/>
                </a:solidFill>
              </a:rPr>
              <a:t>starten</a:t>
            </a:r>
            <a:endParaRPr lang="de-DE" sz="9600" dirty="0">
              <a:solidFill>
                <a:prstClr val="black"/>
              </a:solidFill>
            </a:endParaRPr>
          </a:p>
          <a:p>
            <a:endParaRPr lang="de-AT" dirty="0" smtClean="0"/>
          </a:p>
          <a:p>
            <a:endParaRPr lang="de-AT" dirty="0"/>
          </a:p>
          <a:p>
            <a:r>
              <a:rPr lang="de-AT" sz="9600" dirty="0">
                <a:solidFill>
                  <a:prstClr val="black"/>
                </a:solidFill>
              </a:rPr>
              <a:t>Präsentation beenden</a:t>
            </a:r>
            <a:endParaRPr lang="de-DE" sz="9600" dirty="0">
              <a:solidFill>
                <a:prstClr val="black"/>
              </a:solidFill>
            </a:endParaRPr>
          </a:p>
          <a:p>
            <a:endParaRPr lang="de-DE" dirty="0"/>
          </a:p>
        </p:txBody>
      </p:sp>
      <p:sp>
        <p:nvSpPr>
          <p:cNvPr id="4" name="Pfeil nach rechts 3">
            <a:hlinkClick r:id="" action="ppaction://hlinkshowjump?jump=nextslide"/>
          </p:cNvPr>
          <p:cNvSpPr/>
          <p:nvPr/>
        </p:nvSpPr>
        <p:spPr>
          <a:xfrm>
            <a:off x="3824653" y="4554416"/>
            <a:ext cx="729762" cy="378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>
            <a:hlinkClick r:id="" action="ppaction://hlinkshowjump?jump=endshow"/>
          </p:cNvPr>
          <p:cNvSpPr/>
          <p:nvPr/>
        </p:nvSpPr>
        <p:spPr>
          <a:xfrm>
            <a:off x="3824653" y="5292970"/>
            <a:ext cx="729762" cy="37807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2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5" y="952848"/>
            <a:ext cx="9523495" cy="286778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41168" y="4365262"/>
            <a:ext cx="8473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Schritt 1:</a:t>
            </a:r>
            <a:r>
              <a:rPr lang="de-DE" dirty="0"/>
              <a:t> </a:t>
            </a:r>
          </a:p>
          <a:p>
            <a:r>
              <a:rPr lang="de-DE" b="1" dirty="0" smtClean="0"/>
              <a:t>01. März </a:t>
            </a:r>
            <a:r>
              <a:rPr lang="de-DE" b="1" dirty="0"/>
              <a:t>2015: Gehaltserhöhung 1,77%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Bezug ab 1. 3. 2015 nach ALTRECHT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€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4.997,-- </a:t>
            </a:r>
            <a:r>
              <a:rPr lang="de-DE" dirty="0"/>
              <a:t>&gt;&gt; nach NEURECHT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€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4.804,- </a:t>
            </a:r>
            <a:r>
              <a:rPr lang="de-DE" dirty="0"/>
              <a:t>+ </a:t>
            </a:r>
            <a:r>
              <a:rPr lang="de-DE" dirty="0" smtClean="0"/>
              <a:t>€ 192,65 </a:t>
            </a:r>
            <a:endParaRPr lang="de-DE" dirty="0" smtClean="0"/>
          </a:p>
          <a:p>
            <a:r>
              <a:rPr lang="de-DE" dirty="0" smtClean="0"/>
              <a:t>&gt;&gt; </a:t>
            </a:r>
            <a:r>
              <a:rPr lang="de-DE" b="1" dirty="0"/>
              <a:t>ausbezahlter Bezug bis zur nächsten Vorrückung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€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4.997,-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dirty="0">
                <a:solidFill>
                  <a:schemeClr val="accent5">
                    <a:lumMod val="75000"/>
                  </a:schemeClr>
                </a:solidFill>
              </a:rPr>
            </a:br>
            <a:endParaRPr lang="de-DE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6" y="408218"/>
            <a:ext cx="9258299" cy="3957044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465992" y="334107"/>
            <a:ext cx="11087100" cy="4440116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754315" y="3468542"/>
            <a:ext cx="1099039" cy="527538"/>
          </a:xfrm>
          <a:prstGeom prst="ellipse">
            <a:avLst/>
          </a:prstGeom>
          <a:solidFill>
            <a:srgbClr val="C55A11">
              <a:alpha val="43922"/>
            </a:srgbClr>
          </a:solidFill>
          <a:ln w="28575">
            <a:solidFill>
              <a:srgbClr val="C55A11">
                <a:alpha val="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8404733" y="3468542"/>
            <a:ext cx="1099039" cy="527538"/>
          </a:xfrm>
          <a:prstGeom prst="ellipse">
            <a:avLst/>
          </a:prstGeom>
          <a:solidFill>
            <a:srgbClr val="0070C0">
              <a:alpha val="43922"/>
            </a:srgbClr>
          </a:solidFill>
          <a:ln w="28575">
            <a:solidFill>
              <a:srgbClr val="C55A11">
                <a:alpha val="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3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7" grpId="0" animBg="1"/>
      <p:bldP spid="7" grpId="2" animBg="1"/>
      <p:bldP spid="19" grpId="0" animBg="1"/>
      <p:bldP spid="1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16889" y="3784970"/>
            <a:ext cx="1157910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Schritt 2:</a:t>
            </a:r>
            <a:endParaRPr lang="de-DE" b="1" dirty="0" smtClean="0"/>
          </a:p>
          <a:p>
            <a:r>
              <a:rPr lang="de-DE" b="1" dirty="0" smtClean="0"/>
              <a:t>Datum </a:t>
            </a:r>
            <a:r>
              <a:rPr lang="de-DE" b="1" dirty="0"/>
              <a:t>der nächsten </a:t>
            </a:r>
            <a:r>
              <a:rPr lang="de-DE" b="1" dirty="0" smtClean="0"/>
              <a:t>Vorrückung (01.01.2017): </a:t>
            </a:r>
            <a:r>
              <a:rPr lang="de-DE" b="1" dirty="0"/>
              <a:t>Vorrückung in die Überleitungsstufe + Wahrungszulage 2</a:t>
            </a:r>
            <a:endParaRPr lang="de-DE" dirty="0"/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Wahrungszulage (2): </a:t>
            </a:r>
            <a:r>
              <a:rPr lang="de-DE" dirty="0"/>
              <a:t>das Dreifache zwischen dem Gehalt der Überleitungsstufe* und dem Überleitungsbetrag*: </a:t>
            </a:r>
          </a:p>
          <a:p>
            <a:r>
              <a:rPr lang="de-DE" dirty="0"/>
              <a:t>€ </a:t>
            </a:r>
            <a:r>
              <a:rPr lang="de-DE" dirty="0" smtClean="0"/>
              <a:t>5.093,- </a:t>
            </a:r>
            <a:r>
              <a:rPr lang="de-DE" dirty="0"/>
              <a:t>- </a:t>
            </a:r>
            <a:r>
              <a:rPr lang="de-DE" dirty="0" smtClean="0"/>
              <a:t>4.996,19 </a:t>
            </a:r>
            <a:r>
              <a:rPr lang="de-DE" dirty="0"/>
              <a:t>= € </a:t>
            </a:r>
            <a:r>
              <a:rPr lang="de-DE" dirty="0" smtClean="0"/>
              <a:t>96,80 </a:t>
            </a:r>
            <a:r>
              <a:rPr lang="de-DE" dirty="0"/>
              <a:t>* 3 =€ </a:t>
            </a:r>
            <a:r>
              <a:rPr lang="de-DE" dirty="0"/>
              <a:t>290,42 </a:t>
            </a:r>
            <a:endParaRPr lang="de-DE" dirty="0" smtClean="0"/>
          </a:p>
          <a:p>
            <a:r>
              <a:rPr lang="de-DE" sz="1600" dirty="0" smtClean="0"/>
              <a:t>* </a:t>
            </a:r>
            <a:r>
              <a:rPr lang="de-DE" sz="1600" dirty="0" smtClean="0"/>
              <a:t>Überleitungsbetrag </a:t>
            </a:r>
            <a:r>
              <a:rPr lang="de-DE" sz="1600" dirty="0"/>
              <a:t>ist das Gehalt im März [Gehalt im Februar 2015 (Überleitungsmonat) * 1,77%] Z.B: € </a:t>
            </a:r>
            <a:r>
              <a:rPr lang="de-DE" sz="1600" dirty="0" smtClean="0"/>
              <a:t>4.996,16  </a:t>
            </a:r>
            <a:r>
              <a:rPr lang="de-DE" sz="1600" dirty="0"/>
              <a:t>(GST </a:t>
            </a:r>
            <a:r>
              <a:rPr lang="de-DE" sz="1600" dirty="0" smtClean="0"/>
              <a:t>18 </a:t>
            </a:r>
            <a:r>
              <a:rPr lang="de-DE" sz="1600" dirty="0"/>
              <a:t>alt)</a:t>
            </a:r>
          </a:p>
          <a:p>
            <a:r>
              <a:rPr lang="de-DE" sz="1600" dirty="0" smtClean="0"/>
              <a:t>* Überleitungsstufe </a:t>
            </a:r>
            <a:r>
              <a:rPr lang="de-DE" sz="1600" dirty="0"/>
              <a:t>ist die nächsthöhere Gehaltsstufe bzw. Entlohnungsstufe im neuen Gehaltsschema. Z.B: € </a:t>
            </a:r>
            <a:r>
              <a:rPr lang="de-DE" sz="1600" dirty="0" smtClean="0"/>
              <a:t>5.093,- </a:t>
            </a:r>
            <a:r>
              <a:rPr lang="de-DE" sz="1600" dirty="0"/>
              <a:t>(GST </a:t>
            </a:r>
            <a:r>
              <a:rPr lang="de-DE" sz="1600" dirty="0" smtClean="0"/>
              <a:t>17 kl</a:t>
            </a:r>
            <a:r>
              <a:rPr lang="de-DE" sz="1600" dirty="0" smtClean="0"/>
              <a:t>. DAZ</a:t>
            </a:r>
            <a:r>
              <a:rPr lang="de-DE" sz="1600" dirty="0" smtClean="0"/>
              <a:t> </a:t>
            </a:r>
            <a:r>
              <a:rPr lang="de-DE" sz="1600" dirty="0"/>
              <a:t>neu</a:t>
            </a:r>
            <a:r>
              <a:rPr lang="de-DE" sz="1600" dirty="0" smtClean="0"/>
              <a:t>)</a:t>
            </a:r>
            <a:br>
              <a:rPr lang="de-DE" sz="1600" dirty="0" smtClean="0"/>
            </a:br>
            <a:r>
              <a:rPr lang="de-DE" sz="1600" dirty="0" smtClean="0"/>
              <a:t>    &gt;&gt;&gt; </a:t>
            </a:r>
            <a:r>
              <a:rPr lang="de-DE" sz="1600" b="1" dirty="0" smtClean="0"/>
              <a:t>2 Stufen Vorrückung auf Besoldungsstufe 16 + kleine DAZ, weil bereits 4 Jahre in bisheriger Stufe</a:t>
            </a:r>
          </a:p>
          <a:p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  <a:p>
            <a:r>
              <a:rPr lang="de-DE" dirty="0"/>
              <a:t>Bezug ab 01.01.2016 nach NEURECHT €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5.093,- </a:t>
            </a:r>
            <a:r>
              <a:rPr lang="de-DE" dirty="0"/>
              <a:t>+ Wahrungszulage (2)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€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290,42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de-DE" dirty="0"/>
              <a:t>&gt;&gt; </a:t>
            </a:r>
            <a:r>
              <a:rPr lang="de-DE" b="1" dirty="0"/>
              <a:t>ausbezahlter Bezug bis zur nächsten Vorrückung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€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5.383,42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dirty="0">
                <a:solidFill>
                  <a:schemeClr val="accent5">
                    <a:lumMod val="75000"/>
                  </a:schemeClr>
                </a:solidFill>
              </a:rPr>
            </a:br>
            <a:endParaRPr lang="de-DE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66" y="305247"/>
            <a:ext cx="7810384" cy="3347876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6418385" y="3191608"/>
            <a:ext cx="3357433" cy="115179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6646370" y="3446585"/>
            <a:ext cx="3279531" cy="96715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3" y="603466"/>
            <a:ext cx="10058400" cy="30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3" y="274393"/>
            <a:ext cx="11322736" cy="340958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7592" y="4143363"/>
            <a:ext cx="11163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Schritt 3:</a:t>
            </a:r>
            <a:r>
              <a:rPr lang="de-DE" dirty="0"/>
              <a:t> </a:t>
            </a:r>
          </a:p>
          <a:p>
            <a:r>
              <a:rPr lang="de-DE" b="1" dirty="0"/>
              <a:t>Vorgezogene Vorrückung in die Zielstufe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Der nächste Vorrückungstermin nach Erreichen der Überleitungsstufe wird je nach Verwendungsgruppe vorgezogen:</a:t>
            </a:r>
            <a:br>
              <a:rPr lang="de-DE" dirty="0"/>
            </a:br>
            <a:r>
              <a:rPr lang="de-DE" dirty="0"/>
              <a:t>Für Akademiker erfolgt die nächste Vorrückung nach 6 Monaten, für Maturanten nach 1,5 </a:t>
            </a:r>
            <a:br>
              <a:rPr lang="de-DE" dirty="0"/>
            </a:br>
            <a:r>
              <a:rPr lang="de-DE" b="1" dirty="0"/>
              <a:t>BSP:</a:t>
            </a:r>
            <a:r>
              <a:rPr lang="de-DE" dirty="0"/>
              <a:t> wie oben</a:t>
            </a:r>
            <a:br>
              <a:rPr lang="de-DE" dirty="0"/>
            </a:br>
            <a:r>
              <a:rPr lang="de-DE" dirty="0"/>
              <a:t>Nächste Vorrückung am </a:t>
            </a:r>
            <a:r>
              <a:rPr lang="de-DE" dirty="0" smtClean="0"/>
              <a:t>01.07.2017 </a:t>
            </a:r>
            <a:r>
              <a:rPr lang="de-DE" dirty="0"/>
              <a:t>(1/2 Jahr für Akademiker)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&gt;&gt;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€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5.383,--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dirty="0">
                <a:solidFill>
                  <a:schemeClr val="accent5">
                    <a:lumMod val="75000"/>
                  </a:schemeClr>
                </a:solidFill>
              </a:rPr>
            </a:b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66" y="305247"/>
            <a:ext cx="7810384" cy="3347876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6418385" y="3341077"/>
            <a:ext cx="272563" cy="21453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6858000" y="3587262"/>
            <a:ext cx="3103685" cy="199585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4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35322" y="608600"/>
            <a:ext cx="1084803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Bitte auswählen</a:t>
            </a:r>
          </a:p>
          <a:p>
            <a:endParaRPr lang="de-AT" sz="3200" dirty="0"/>
          </a:p>
          <a:p>
            <a:r>
              <a:rPr lang="de-DE" sz="3200" dirty="0" smtClean="0"/>
              <a:t>               L1 </a:t>
            </a:r>
            <a:r>
              <a:rPr lang="de-DE" sz="3200" dirty="0"/>
              <a:t>Gehaltstufe </a:t>
            </a:r>
            <a:r>
              <a:rPr lang="de-DE" sz="3200" b="1" dirty="0"/>
              <a:t>10</a:t>
            </a:r>
            <a:r>
              <a:rPr lang="de-DE" sz="3200" dirty="0"/>
              <a:t>; nächste Vorrückung am 01.01.2016</a:t>
            </a:r>
          </a:p>
          <a:p>
            <a:endParaRPr lang="de-AT" sz="3200" dirty="0" smtClean="0"/>
          </a:p>
          <a:p>
            <a:r>
              <a:rPr lang="de-AT" sz="3200" dirty="0" smtClean="0"/>
              <a:t>oder </a:t>
            </a:r>
            <a:r>
              <a:rPr lang="de-AT" sz="3200" dirty="0"/>
              <a:t>Sonderfall </a:t>
            </a:r>
          </a:p>
          <a:p>
            <a:endParaRPr lang="de-AT" sz="3200" dirty="0" smtClean="0"/>
          </a:p>
          <a:p>
            <a:r>
              <a:rPr lang="de-AT" sz="3200" dirty="0" smtClean="0"/>
              <a:t>                L1 </a:t>
            </a:r>
            <a:r>
              <a:rPr lang="de-AT" sz="3200" dirty="0"/>
              <a:t>Gehaltsstufe </a:t>
            </a:r>
            <a:r>
              <a:rPr lang="de-AT" sz="3200" b="1" dirty="0"/>
              <a:t>18</a:t>
            </a:r>
            <a:r>
              <a:rPr lang="de-AT" sz="3200" dirty="0"/>
              <a:t>; nächste Vorrückung am </a:t>
            </a:r>
            <a:r>
              <a:rPr lang="de-AT" sz="3200" dirty="0" smtClean="0"/>
              <a:t>01.01.2017</a:t>
            </a:r>
          </a:p>
          <a:p>
            <a:endParaRPr lang="de-AT" sz="3200" dirty="0"/>
          </a:p>
          <a:p>
            <a:r>
              <a:rPr lang="de-AT" sz="3200" dirty="0" smtClean="0"/>
              <a:t>oder </a:t>
            </a:r>
          </a:p>
          <a:p>
            <a:endParaRPr lang="de-AT" sz="3200" dirty="0" smtClean="0"/>
          </a:p>
          <a:p>
            <a:r>
              <a:rPr lang="de-AT" sz="3200" dirty="0"/>
              <a:t> </a:t>
            </a:r>
            <a:r>
              <a:rPr lang="de-AT" sz="3200" dirty="0" smtClean="0"/>
              <a:t>               zurück zur ersten Seite</a:t>
            </a:r>
            <a:endParaRPr lang="de-DE" sz="3200" dirty="0"/>
          </a:p>
        </p:txBody>
      </p:sp>
      <p:sp>
        <p:nvSpPr>
          <p:cNvPr id="6" name="Pfeil nach rechts 5">
            <a:hlinkClick r:id="rId2" action="ppaction://hlinksldjump" tooltip="Beispiel Gehatsstufe 10"/>
          </p:cNvPr>
          <p:cNvSpPr/>
          <p:nvPr/>
        </p:nvSpPr>
        <p:spPr>
          <a:xfrm>
            <a:off x="1155192" y="17052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>
            <a:hlinkClick r:id="rId3" action="ppaction://hlinksldjump" tooltip="Gehaltsstufe 18"/>
          </p:cNvPr>
          <p:cNvSpPr/>
          <p:nvPr/>
        </p:nvSpPr>
        <p:spPr>
          <a:xfrm>
            <a:off x="1181803" y="35831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>
            <a:hlinkClick r:id="" action="ppaction://hlinkshowjump?jump=firstslide"/>
          </p:cNvPr>
          <p:cNvSpPr/>
          <p:nvPr/>
        </p:nvSpPr>
        <p:spPr>
          <a:xfrm>
            <a:off x="1181803" y="5571621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81" y="0"/>
            <a:ext cx="4076038" cy="685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052118" y="1"/>
            <a:ext cx="6215449" cy="2088292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3052118" y="3138617"/>
            <a:ext cx="6215449" cy="2248930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4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91361" y="1136670"/>
            <a:ext cx="1106924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Beispiele</a:t>
            </a:r>
          </a:p>
          <a:p>
            <a:r>
              <a:rPr lang="de-AT" sz="3200" dirty="0" smtClean="0"/>
              <a:t>Bitte auswählen</a:t>
            </a:r>
            <a:endParaRPr lang="de-AT" sz="3200" dirty="0"/>
          </a:p>
          <a:p>
            <a:r>
              <a:rPr lang="de-DE" sz="3200" dirty="0" smtClean="0"/>
              <a:t>               </a:t>
            </a:r>
            <a:r>
              <a:rPr lang="de-DE" sz="3200" dirty="0" smtClean="0"/>
              <a:t>L1 </a:t>
            </a:r>
            <a:r>
              <a:rPr lang="de-DE" sz="3200" dirty="0"/>
              <a:t>Gehaltstufe </a:t>
            </a:r>
            <a:r>
              <a:rPr lang="de-DE" sz="3200" b="1" dirty="0"/>
              <a:t>10</a:t>
            </a:r>
            <a:r>
              <a:rPr lang="de-DE" sz="3200" dirty="0"/>
              <a:t>; nächste Vorrückung am 01.01.2016</a:t>
            </a:r>
          </a:p>
          <a:p>
            <a:endParaRPr lang="de-AT" sz="3200" dirty="0" smtClean="0"/>
          </a:p>
          <a:p>
            <a:r>
              <a:rPr lang="de-AT" sz="3200" dirty="0" smtClean="0"/>
              <a:t>oder </a:t>
            </a:r>
            <a:r>
              <a:rPr lang="de-AT" sz="3200" dirty="0"/>
              <a:t>Sonderfall </a:t>
            </a:r>
          </a:p>
          <a:p>
            <a:endParaRPr lang="de-AT" sz="3200" dirty="0" smtClean="0"/>
          </a:p>
          <a:p>
            <a:r>
              <a:rPr lang="de-AT" sz="3200" dirty="0" smtClean="0"/>
              <a:t>                L1 </a:t>
            </a:r>
            <a:r>
              <a:rPr lang="de-AT" sz="3200" dirty="0"/>
              <a:t>Gehaltsstufe </a:t>
            </a:r>
            <a:r>
              <a:rPr lang="de-AT" sz="3200" b="1" dirty="0" smtClean="0"/>
              <a:t>18</a:t>
            </a:r>
            <a:r>
              <a:rPr lang="de-AT" sz="3200" dirty="0" smtClean="0"/>
              <a:t>; </a:t>
            </a:r>
            <a:r>
              <a:rPr lang="de-AT" sz="3200" dirty="0"/>
              <a:t>nächste Vorrückung am 01.01.2017 </a:t>
            </a:r>
            <a:endParaRPr lang="de-DE" sz="3200" dirty="0"/>
          </a:p>
        </p:txBody>
      </p:sp>
      <p:sp>
        <p:nvSpPr>
          <p:cNvPr id="6" name="Pfeil nach rechts 5">
            <a:hlinkClick r:id="rId2" action="ppaction://hlinksldjump" tooltip="Beispiel Gehatsstufe 10"/>
          </p:cNvPr>
          <p:cNvSpPr/>
          <p:nvPr/>
        </p:nvSpPr>
        <p:spPr>
          <a:xfrm>
            <a:off x="1155192" y="21800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>
            <a:hlinkClick r:id="rId3" action="ppaction://hlinksldjump" tooltip="Gehaltsstufe 18 "/>
          </p:cNvPr>
          <p:cNvSpPr/>
          <p:nvPr/>
        </p:nvSpPr>
        <p:spPr>
          <a:xfrm>
            <a:off x="1155192" y="4128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9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2" y="914401"/>
            <a:ext cx="8061844" cy="342282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79622" y="383059"/>
            <a:ext cx="8093675" cy="4386649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79622" y="4769708"/>
            <a:ext cx="7570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Schritt 1:</a:t>
            </a:r>
            <a:r>
              <a:rPr lang="de-DE" dirty="0"/>
              <a:t> </a:t>
            </a:r>
          </a:p>
          <a:p>
            <a:r>
              <a:rPr lang="de-DE" b="1" dirty="0"/>
              <a:t>15.</a:t>
            </a:r>
            <a:r>
              <a:rPr lang="de-DE" dirty="0"/>
              <a:t> </a:t>
            </a:r>
            <a:r>
              <a:rPr lang="de-DE" b="1" dirty="0"/>
              <a:t>Februar 2015: Überleitung in das neue Gehaltsschema</a:t>
            </a:r>
            <a:r>
              <a:rPr lang="de-DE" dirty="0"/>
              <a:t> + </a:t>
            </a:r>
            <a:r>
              <a:rPr lang="de-DE" b="1" dirty="0"/>
              <a:t>Wahrungszulage</a:t>
            </a:r>
            <a:endParaRPr lang="de-DE" dirty="0"/>
          </a:p>
          <a:p>
            <a:r>
              <a:rPr lang="de-DE" dirty="0"/>
              <a:t>Aktueller Bezug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€ 3.379,90 </a:t>
            </a:r>
            <a:r>
              <a:rPr lang="de-DE" dirty="0"/>
              <a:t>&gt;&gt; kaufmännisch auf ganze € runden &gt;&gt; € 3.380,- &gt;&gt; Überleitung in die nächstniedrige Gehaltsstufe (7) &gt;&gt;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€ 3.243,- </a:t>
            </a:r>
            <a:r>
              <a:rPr lang="de-DE" dirty="0"/>
              <a:t>&gt;&gt; + Wahrungszulage € 136,90 &gt;&gt; </a:t>
            </a:r>
          </a:p>
          <a:p>
            <a:r>
              <a:rPr lang="de-DE" b="1" u="sng" dirty="0"/>
              <a:t>Ausbezahlter Bezug € 3.379,90</a:t>
            </a:r>
            <a:endParaRPr lang="de-DE" u="sng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285103" y="2916195"/>
            <a:ext cx="2323070" cy="2471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2693773" y="3056239"/>
            <a:ext cx="1157976" cy="239309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3361038" y="2940908"/>
            <a:ext cx="4312508" cy="27842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6425514" y="3068596"/>
            <a:ext cx="1467525" cy="268965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4" y="306849"/>
            <a:ext cx="11769212" cy="3543314"/>
          </a:xfrm>
          <a:prstGeom prst="rect">
            <a:avLst/>
          </a:prstGeom>
        </p:spPr>
      </p:pic>
      <p:cxnSp>
        <p:nvCxnSpPr>
          <p:cNvPr id="18" name="Gerade Verbindung mit Pfeil 17"/>
          <p:cNvCxnSpPr/>
          <p:nvPr/>
        </p:nvCxnSpPr>
        <p:spPr>
          <a:xfrm flipV="1">
            <a:off x="2873516" y="1741130"/>
            <a:ext cx="4285760" cy="369222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4221271" y="2078507"/>
            <a:ext cx="1954649" cy="356836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3088362" y="2146394"/>
            <a:ext cx="1972153" cy="386875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3698308" y="1981535"/>
            <a:ext cx="4194731" cy="430209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mit Pfeil 5"/>
          <p:cNvCxnSpPr/>
          <p:nvPr/>
        </p:nvCxnSpPr>
        <p:spPr>
          <a:xfrm flipV="1">
            <a:off x="1285103" y="2916195"/>
            <a:ext cx="2323070" cy="2471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1" y="306849"/>
            <a:ext cx="11769212" cy="354331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41168" y="4365262"/>
            <a:ext cx="7570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Schritt 1:</a:t>
            </a:r>
            <a:r>
              <a:rPr lang="de-DE" dirty="0"/>
              <a:t> </a:t>
            </a:r>
          </a:p>
          <a:p>
            <a:r>
              <a:rPr lang="de-DE" b="1" dirty="0" smtClean="0"/>
              <a:t>01. März </a:t>
            </a:r>
            <a:r>
              <a:rPr lang="de-DE" b="1" dirty="0"/>
              <a:t>2015: Gehaltserhöhung 1,77%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Bezug ab 1. 3. 2015 nach ALTRECHT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€ 3.439,70 </a:t>
            </a:r>
            <a:r>
              <a:rPr lang="de-DE" dirty="0"/>
              <a:t>&gt;&gt; nach NEURECHT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€ 3.301,- </a:t>
            </a:r>
            <a:r>
              <a:rPr lang="de-DE" dirty="0"/>
              <a:t>+ 138,70 </a:t>
            </a:r>
            <a:endParaRPr lang="de-DE" dirty="0" smtClean="0"/>
          </a:p>
          <a:p>
            <a:r>
              <a:rPr lang="de-DE" dirty="0" smtClean="0"/>
              <a:t>&gt;&gt; </a:t>
            </a:r>
            <a:r>
              <a:rPr lang="de-DE" b="1" dirty="0"/>
              <a:t>ausbezahlter Bezug bis zur nächsten Vorrückung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€ 3.439,70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dirty="0">
                <a:solidFill>
                  <a:schemeClr val="accent5">
                    <a:lumMod val="75000"/>
                  </a:schemeClr>
                </a:solidFill>
              </a:rPr>
            </a:br>
            <a:endParaRPr lang="de-DE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94" y="548735"/>
            <a:ext cx="8897516" cy="3813869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454692" y="351650"/>
            <a:ext cx="10838264" cy="4208035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659923" y="2388657"/>
            <a:ext cx="1099039" cy="527538"/>
          </a:xfrm>
          <a:prstGeom prst="ellipse">
            <a:avLst/>
          </a:prstGeom>
          <a:solidFill>
            <a:srgbClr val="C55A11">
              <a:alpha val="43922"/>
            </a:srgbClr>
          </a:solidFill>
          <a:ln w="28575">
            <a:solidFill>
              <a:srgbClr val="C55A11">
                <a:alpha val="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9111761" y="2191899"/>
            <a:ext cx="1099039" cy="527538"/>
          </a:xfrm>
          <a:prstGeom prst="ellipse">
            <a:avLst/>
          </a:prstGeom>
          <a:solidFill>
            <a:srgbClr val="0070C0">
              <a:alpha val="43922"/>
            </a:srgbClr>
          </a:solidFill>
          <a:ln w="28575">
            <a:solidFill>
              <a:srgbClr val="C55A11">
                <a:alpha val="509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0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7" grpId="0" animBg="1"/>
      <p:bldP spid="7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9" y="274393"/>
            <a:ext cx="11325024" cy="340958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16889" y="3784970"/>
            <a:ext cx="1116361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Schritt 2:</a:t>
            </a:r>
            <a:endParaRPr lang="de-DE" b="1" dirty="0" smtClean="0"/>
          </a:p>
          <a:p>
            <a:r>
              <a:rPr lang="de-DE" b="1" dirty="0" smtClean="0"/>
              <a:t>Datum </a:t>
            </a:r>
            <a:r>
              <a:rPr lang="de-DE" b="1" dirty="0"/>
              <a:t>der nächsten Vorrückung: Vorrückung in die Überleitungsstufe + Wahrungszulage 2</a:t>
            </a:r>
            <a:endParaRPr lang="de-DE" dirty="0"/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Wahrungszulage (2): </a:t>
            </a:r>
            <a:r>
              <a:rPr lang="de-DE" dirty="0"/>
              <a:t>das Dreifache zwischen dem Gehalt der Überleitungsstufe* und dem Überleitungsbetrag*: </a:t>
            </a:r>
          </a:p>
          <a:p>
            <a:r>
              <a:rPr lang="de-DE" dirty="0"/>
              <a:t>€ 3.486,- - 3,439,72 = € 46,28 * 3 =€ 138,83</a:t>
            </a:r>
          </a:p>
          <a:p>
            <a:r>
              <a:rPr lang="de-DE" sz="1600" dirty="0"/>
              <a:t>* </a:t>
            </a:r>
            <a:r>
              <a:rPr lang="de-DE" sz="1600" dirty="0" smtClean="0"/>
              <a:t>Überleitungsbetrag </a:t>
            </a:r>
            <a:r>
              <a:rPr lang="de-DE" sz="1600" dirty="0"/>
              <a:t>ist das Gehalt im März [Gehalt im Februar 2015 (Überleitungsmonat) * 1,77%] Z.B: € 3.440,00  (GST 10 alt)</a:t>
            </a:r>
          </a:p>
          <a:p>
            <a:r>
              <a:rPr lang="de-DE" sz="1600" dirty="0" smtClean="0"/>
              <a:t>* Überleitungsstufe </a:t>
            </a:r>
            <a:r>
              <a:rPr lang="de-DE" sz="1600" dirty="0"/>
              <a:t>ist die nächsthöhere Gehaltsstufe bzw. Entlohnungsstufe im neuen Gehaltsschema. Z.B: € 3486,00 (GST 08 neu)</a:t>
            </a:r>
            <a:br>
              <a:rPr lang="de-DE" sz="1600" dirty="0"/>
            </a:br>
            <a:endParaRPr lang="de-DE" sz="1600" dirty="0"/>
          </a:p>
          <a:p>
            <a:r>
              <a:rPr lang="de-DE" dirty="0"/>
              <a:t>Bezug ab 01.01.2016 nach NEURECHT €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3.486,- </a:t>
            </a:r>
            <a:r>
              <a:rPr lang="de-DE" dirty="0"/>
              <a:t>+ Wahrungszulage (2)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€ 138,83</a:t>
            </a:r>
          </a:p>
          <a:p>
            <a:r>
              <a:rPr lang="de-DE" dirty="0"/>
              <a:t>&gt;&gt; </a:t>
            </a:r>
            <a:r>
              <a:rPr lang="de-DE" b="1" dirty="0"/>
              <a:t>ausbezahlter Bezug bis zur nächsten Vorrückung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€ 3.624,83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dirty="0">
                <a:solidFill>
                  <a:schemeClr val="accent5">
                    <a:lumMod val="75000"/>
                  </a:schemeClr>
                </a:solidFill>
              </a:rPr>
            </a:br>
            <a:endParaRPr lang="de-DE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66" y="305247"/>
            <a:ext cx="7810384" cy="3347876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6434740" y="2136533"/>
            <a:ext cx="3341077" cy="220686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6682154" y="2136533"/>
            <a:ext cx="3279531" cy="226841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27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9" y="274393"/>
            <a:ext cx="11325024" cy="340958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7592" y="4143363"/>
            <a:ext cx="111636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Schritt 3:</a:t>
            </a:r>
            <a:r>
              <a:rPr lang="de-DE" dirty="0"/>
              <a:t> </a:t>
            </a:r>
          </a:p>
          <a:p>
            <a:r>
              <a:rPr lang="de-DE" b="1" dirty="0"/>
              <a:t>Vorgezogene Vorrückung in die Zielstufe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Der nächste Vorrückungstermin nach Erreichen der Überleitungsstufe wird je nach Verwendungsgruppe vorgezogen:</a:t>
            </a:r>
            <a:br>
              <a:rPr lang="de-DE" dirty="0"/>
            </a:br>
            <a:r>
              <a:rPr lang="de-DE" dirty="0"/>
              <a:t>Für Akademiker erfolgt die nächste Vorrückung nach 6 Monaten, für Maturanten nach 1,5 </a:t>
            </a:r>
            <a:br>
              <a:rPr lang="de-DE" dirty="0"/>
            </a:br>
            <a:r>
              <a:rPr lang="de-DE" b="1" dirty="0"/>
              <a:t>BSP:</a:t>
            </a:r>
            <a:r>
              <a:rPr lang="de-DE" dirty="0"/>
              <a:t> wie oben</a:t>
            </a:r>
            <a:br>
              <a:rPr lang="de-DE" dirty="0"/>
            </a:br>
            <a:r>
              <a:rPr lang="de-DE" dirty="0"/>
              <a:t>Nächste Vorrückung am 01.07.2016 (1/2 Jahr für Akademiker)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&gt;&gt;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€ 3.672,--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dirty="0">
                <a:solidFill>
                  <a:schemeClr val="accent5">
                    <a:lumMod val="75000"/>
                  </a:schemeClr>
                </a:solidFill>
              </a:rPr>
            </a:b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66" y="305247"/>
            <a:ext cx="7810384" cy="3347876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6286500" y="2268415"/>
            <a:ext cx="246186" cy="198706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6858000" y="2268415"/>
            <a:ext cx="3050931" cy="331470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7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35322" y="608600"/>
            <a:ext cx="1084803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 smtClean="0"/>
              <a:t>Bitte auswählen</a:t>
            </a:r>
          </a:p>
          <a:p>
            <a:endParaRPr lang="de-AT" sz="3200" dirty="0"/>
          </a:p>
          <a:p>
            <a:r>
              <a:rPr lang="de-DE" sz="3200" dirty="0" smtClean="0"/>
              <a:t>               L1 </a:t>
            </a:r>
            <a:r>
              <a:rPr lang="de-DE" sz="3200" dirty="0"/>
              <a:t>Gehaltstufe </a:t>
            </a:r>
            <a:r>
              <a:rPr lang="de-DE" sz="3200" b="1" dirty="0"/>
              <a:t>10</a:t>
            </a:r>
            <a:r>
              <a:rPr lang="de-DE" sz="3200" dirty="0"/>
              <a:t>; nächste Vorrückung am 01.01.2016</a:t>
            </a:r>
          </a:p>
          <a:p>
            <a:endParaRPr lang="de-AT" sz="3200" dirty="0" smtClean="0"/>
          </a:p>
          <a:p>
            <a:r>
              <a:rPr lang="de-AT" sz="3200" dirty="0" smtClean="0"/>
              <a:t>oder </a:t>
            </a:r>
            <a:r>
              <a:rPr lang="de-AT" sz="3200" dirty="0"/>
              <a:t>Sonderfall </a:t>
            </a:r>
          </a:p>
          <a:p>
            <a:endParaRPr lang="de-AT" sz="3200" dirty="0" smtClean="0"/>
          </a:p>
          <a:p>
            <a:r>
              <a:rPr lang="de-AT" sz="3200" dirty="0" smtClean="0"/>
              <a:t>                L1 </a:t>
            </a:r>
            <a:r>
              <a:rPr lang="de-AT" sz="3200" dirty="0"/>
              <a:t>Gehaltsstufe </a:t>
            </a:r>
            <a:r>
              <a:rPr lang="de-AT" sz="3200" b="1" dirty="0"/>
              <a:t>18</a:t>
            </a:r>
            <a:r>
              <a:rPr lang="de-AT" sz="3200" dirty="0"/>
              <a:t>; nächste Vorrückung am </a:t>
            </a:r>
            <a:r>
              <a:rPr lang="de-AT" sz="3200" dirty="0" smtClean="0"/>
              <a:t>01.01.2017</a:t>
            </a:r>
          </a:p>
          <a:p>
            <a:endParaRPr lang="de-AT" sz="3200" dirty="0"/>
          </a:p>
          <a:p>
            <a:r>
              <a:rPr lang="de-AT" sz="3200" dirty="0" smtClean="0"/>
              <a:t>oder </a:t>
            </a:r>
          </a:p>
          <a:p>
            <a:endParaRPr lang="de-AT" sz="3200" dirty="0" smtClean="0"/>
          </a:p>
          <a:p>
            <a:r>
              <a:rPr lang="de-AT" sz="3200" dirty="0"/>
              <a:t> </a:t>
            </a:r>
            <a:r>
              <a:rPr lang="de-AT" sz="3200" dirty="0" smtClean="0"/>
              <a:t>               zurück zur ersten Seite</a:t>
            </a:r>
            <a:endParaRPr lang="de-DE" sz="3200" dirty="0"/>
          </a:p>
        </p:txBody>
      </p:sp>
      <p:sp>
        <p:nvSpPr>
          <p:cNvPr id="6" name="Pfeil nach rechts 5">
            <a:hlinkClick r:id="rId2" action="ppaction://hlinksldjump" tooltip="Beispiel Gehatsstufe 10"/>
          </p:cNvPr>
          <p:cNvSpPr/>
          <p:nvPr/>
        </p:nvSpPr>
        <p:spPr>
          <a:xfrm>
            <a:off x="1155192" y="17052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>
            <a:hlinkClick r:id="rId3" action="ppaction://hlinksldjump" tooltip="Gehaltsstufe 18"/>
          </p:cNvPr>
          <p:cNvSpPr/>
          <p:nvPr/>
        </p:nvSpPr>
        <p:spPr>
          <a:xfrm>
            <a:off x="1181803" y="35831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>
            <a:hlinkClick r:id="" action="ppaction://hlinkshowjump?jump=firstslide"/>
          </p:cNvPr>
          <p:cNvSpPr/>
          <p:nvPr/>
        </p:nvSpPr>
        <p:spPr>
          <a:xfrm>
            <a:off x="1181803" y="5571621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7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2" y="914401"/>
            <a:ext cx="8061844" cy="342282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79622" y="383059"/>
            <a:ext cx="8093675" cy="4386649"/>
          </a:xfrm>
          <a:prstGeom prst="ellipse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79622" y="4769708"/>
            <a:ext cx="7570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Schritt 1:</a:t>
            </a:r>
            <a:r>
              <a:rPr lang="de-DE" dirty="0"/>
              <a:t> </a:t>
            </a:r>
          </a:p>
          <a:p>
            <a:r>
              <a:rPr lang="de-DE" b="1" dirty="0"/>
              <a:t>15.</a:t>
            </a:r>
            <a:r>
              <a:rPr lang="de-DE" dirty="0"/>
              <a:t> </a:t>
            </a:r>
            <a:r>
              <a:rPr lang="de-DE" b="1" dirty="0"/>
              <a:t>Februar 2015: Überleitung in das neue Gehaltsschema</a:t>
            </a:r>
            <a:r>
              <a:rPr lang="de-DE" dirty="0"/>
              <a:t> + </a:t>
            </a:r>
            <a:r>
              <a:rPr lang="de-DE" b="1" dirty="0"/>
              <a:t>Wahrungszulage</a:t>
            </a:r>
            <a:endParaRPr lang="de-DE" dirty="0"/>
          </a:p>
          <a:p>
            <a:r>
              <a:rPr lang="de-DE" dirty="0"/>
              <a:t>Aktueller Bezug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€ 4.909,30 </a:t>
            </a:r>
            <a:r>
              <a:rPr lang="de-DE" dirty="0"/>
              <a:t>&gt;&gt; kaufmännisch auf ganze € runden &gt;&gt; € 4,909,- &gt;&gt; Überleitung in die nächstniedrige Gehaltsstufe (7) &gt;&gt;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€ 4.720,- </a:t>
            </a:r>
            <a:r>
              <a:rPr lang="de-DE" dirty="0"/>
              <a:t>&gt;&gt; + Wahrungszulage € 189,30 &gt;&gt; </a:t>
            </a:r>
          </a:p>
          <a:p>
            <a:r>
              <a:rPr lang="de-DE" b="1" u="sng" dirty="0"/>
              <a:t>Ausbezahlter Bezug € 4.909,30</a:t>
            </a:r>
            <a:endParaRPr lang="de-DE" u="sng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358716" y="4098320"/>
            <a:ext cx="2323070" cy="2471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2693773" y="4253364"/>
            <a:ext cx="988013" cy="119596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3361038" y="3930162"/>
            <a:ext cx="4273161" cy="1794974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6425515" y="4004226"/>
            <a:ext cx="1208684" cy="175402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2" y="304795"/>
            <a:ext cx="8777858" cy="4464914"/>
          </a:xfrm>
          <a:prstGeom prst="rect">
            <a:avLst/>
          </a:prstGeom>
        </p:spPr>
      </p:pic>
      <p:cxnSp>
        <p:nvCxnSpPr>
          <p:cNvPr id="18" name="Gerade Verbindung mit Pfeil 17"/>
          <p:cNvCxnSpPr/>
          <p:nvPr/>
        </p:nvCxnSpPr>
        <p:spPr>
          <a:xfrm flipV="1">
            <a:off x="2873516" y="2312377"/>
            <a:ext cx="3650376" cy="312097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 flipV="1">
            <a:off x="3851749" y="2549769"/>
            <a:ext cx="2324172" cy="309710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3088362" y="2549769"/>
            <a:ext cx="1404507" cy="346538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V="1">
            <a:off x="3698308" y="2549769"/>
            <a:ext cx="3739984" cy="373386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3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Breitbild</PresentationFormat>
  <Paragraphs>74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Besoldungsreform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Besoldungsreform</dc:title>
  <dc:creator>Sparr</dc:creator>
  <cp:lastModifiedBy>Sparr</cp:lastModifiedBy>
  <cp:revision>22</cp:revision>
  <dcterms:created xsi:type="dcterms:W3CDTF">2015-05-06T15:12:09Z</dcterms:created>
  <dcterms:modified xsi:type="dcterms:W3CDTF">2015-06-16T20:48:12Z</dcterms:modified>
</cp:coreProperties>
</file>