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8" r:id="rId3"/>
    <p:sldId id="259" r:id="rId4"/>
    <p:sldId id="257" r:id="rId5"/>
    <p:sldId id="260" r:id="rId6"/>
    <p:sldId id="263" r:id="rId7"/>
    <p:sldId id="265" r:id="rId8"/>
    <p:sldId id="266" r:id="rId9"/>
    <p:sldId id="267" r:id="rId10"/>
    <p:sldId id="261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DCB"/>
    <a:srgbClr val="A4C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44C9-F899-4D92-BF34-DEAD4AD94E0F}" type="datetimeFigureOut">
              <a:rPr lang="de-AT" smtClean="0"/>
              <a:pPr/>
              <a:t>07.09.2014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3F94-EAF4-48AC-B7E8-7592005B2A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712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3F94-EAF4-48AC-B7E8-7592005B2AA8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560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3F94-EAF4-48AC-B7E8-7592005B2AA8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416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3F94-EAF4-48AC-B7E8-7592005B2AA8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415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3F94-EAF4-48AC-B7E8-7592005B2AA8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743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3F94-EAF4-48AC-B7E8-7592005B2AA8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169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3F94-EAF4-48AC-B7E8-7592005B2AA8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497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3F94-EAF4-48AC-B7E8-7592005B2AA8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252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3F94-EAF4-48AC-B7E8-7592005B2AA8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7583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3F94-EAF4-48AC-B7E8-7592005B2AA8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50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D9F-E956-4E58-A68E-E67F69B8FB94}" type="datetimeFigureOut">
              <a:rPr lang="de-AT" smtClean="0"/>
              <a:pPr/>
              <a:t>07.09.2014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830-85D2-443A-8318-B3E557D520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D9F-E956-4E58-A68E-E67F69B8FB94}" type="datetimeFigureOut">
              <a:rPr lang="de-AT" smtClean="0"/>
              <a:pPr/>
              <a:t>07.09.2014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830-85D2-443A-8318-B3E557D520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D9F-E956-4E58-A68E-E67F69B8FB94}" type="datetimeFigureOut">
              <a:rPr lang="de-AT" smtClean="0"/>
              <a:pPr/>
              <a:t>07.09.2014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830-85D2-443A-8318-B3E557D520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D9F-E956-4E58-A68E-E67F69B8FB94}" type="datetimeFigureOut">
              <a:rPr lang="de-AT" smtClean="0"/>
              <a:pPr/>
              <a:t>07.09.2014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830-85D2-443A-8318-B3E557D520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D9F-E956-4E58-A68E-E67F69B8FB94}" type="datetimeFigureOut">
              <a:rPr lang="de-AT" smtClean="0"/>
              <a:pPr/>
              <a:t>07.09.2014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830-85D2-443A-8318-B3E557D520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D9F-E956-4E58-A68E-E67F69B8FB94}" type="datetimeFigureOut">
              <a:rPr lang="de-AT" smtClean="0"/>
              <a:pPr/>
              <a:t>07.09.2014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830-85D2-443A-8318-B3E557D520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D9F-E956-4E58-A68E-E67F69B8FB94}" type="datetimeFigureOut">
              <a:rPr lang="de-AT" smtClean="0"/>
              <a:pPr/>
              <a:t>07.09.2014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830-85D2-443A-8318-B3E557D520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D9F-E956-4E58-A68E-E67F69B8FB94}" type="datetimeFigureOut">
              <a:rPr lang="de-AT" smtClean="0"/>
              <a:pPr/>
              <a:t>07.09.2014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830-85D2-443A-8318-B3E557D520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D9F-E956-4E58-A68E-E67F69B8FB94}" type="datetimeFigureOut">
              <a:rPr lang="de-AT" smtClean="0"/>
              <a:pPr/>
              <a:t>07.09.2014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830-85D2-443A-8318-B3E557D520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D9F-E956-4E58-A68E-E67F69B8FB94}" type="datetimeFigureOut">
              <a:rPr lang="de-AT" smtClean="0"/>
              <a:pPr/>
              <a:t>07.09.2014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830-85D2-443A-8318-B3E557D520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D9F-E956-4E58-A68E-E67F69B8FB94}" type="datetimeFigureOut">
              <a:rPr lang="de-AT" smtClean="0"/>
              <a:pPr/>
              <a:t>07.09.2014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830-85D2-443A-8318-B3E557D520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ED9F-E956-4E58-A68E-E67F69B8FB94}" type="datetimeFigureOut">
              <a:rPr lang="de-AT" smtClean="0"/>
              <a:pPr/>
              <a:t>07.09.2014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F7830-85D2-443A-8318-B3E557D520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dungsgewerkschaft.at/" TargetMode="External"/><Relationship Id="rId3" Type="http://schemas.openxmlformats.org/officeDocument/2006/relationships/hyperlink" Target="http://personalvertretung-bmhs.jimdo.com/" TargetMode="External"/><Relationship Id="rId7" Type="http://schemas.openxmlformats.org/officeDocument/2006/relationships/hyperlink" Target="http://www.goed.a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eli-ug.at/" TargetMode="External"/><Relationship Id="rId5" Type="http://schemas.openxmlformats.org/officeDocument/2006/relationships/hyperlink" Target="http://www.vlikraft.at/" TargetMode="External"/><Relationship Id="rId4" Type="http://schemas.openxmlformats.org/officeDocument/2006/relationships/hyperlink" Target="http://www.bildung-forum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bmhs.vorarlbe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cebook.com/groups/vlikraft/" TargetMode="External"/><Relationship Id="rId5" Type="http://schemas.openxmlformats.org/officeDocument/2006/relationships/hyperlink" Target="http://www.facebook.com/vlikraft" TargetMode="External"/><Relationship Id="rId4" Type="http://schemas.openxmlformats.org/officeDocument/2006/relationships/hyperlink" Target="http://www.vlikraft.a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li-ug.at/index.php?id=10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likraft.at/schulrecht-und-mehr/dienstrechtsskriptu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likraft" TargetMode="External"/><Relationship Id="rId3" Type="http://schemas.openxmlformats.org/officeDocument/2006/relationships/hyperlink" Target="http://www.vlikraft.at/" TargetMode="External"/><Relationship Id="rId7" Type="http://schemas.openxmlformats.org/officeDocument/2006/relationships/hyperlink" Target="https://www.facebook.com/bmhs.vorarlberg" TargetMode="External"/><Relationship Id="rId2" Type="http://schemas.openxmlformats.org/officeDocument/2006/relationships/hyperlink" Target="http://personalvertretung-bmhs.jimdo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ldungsgewerkschaft.at/" TargetMode="External"/><Relationship Id="rId11" Type="http://schemas.openxmlformats.org/officeDocument/2006/relationships/hyperlink" Target="http://www.vlikraft.at/schulrecht-und-mehr/dienstrechtsskriptum/" TargetMode="External"/><Relationship Id="rId5" Type="http://schemas.openxmlformats.org/officeDocument/2006/relationships/hyperlink" Target="http://www.goed.at/" TargetMode="External"/><Relationship Id="rId10" Type="http://schemas.openxmlformats.org/officeDocument/2006/relationships/hyperlink" Target="http://www.oeli-ug.at/index.php?id=108" TargetMode="External"/><Relationship Id="rId4" Type="http://schemas.openxmlformats.org/officeDocument/2006/relationships/hyperlink" Target="http://www.oeli-ug.at/" TargetMode="External"/><Relationship Id="rId9" Type="http://schemas.openxmlformats.org/officeDocument/2006/relationships/hyperlink" Target="http://www.facebook.com/groups/vlikraf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1"/>
            <a:ext cx="9144000" cy="692696"/>
          </a:xfrm>
          <a:prstGeom prst="rect">
            <a:avLst/>
          </a:prstGeom>
          <a:solidFill>
            <a:srgbClr val="519DCB">
              <a:alpha val="5490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de-DE" sz="3000" spc="3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PERSONALVERTRETUNG in den AHS/BMHS </a:t>
            </a:r>
            <a:endParaRPr lang="de-DE" sz="3000" spc="300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t="2587" r="69475" b="29664"/>
          <a:stretch/>
        </p:blipFill>
        <p:spPr bwMode="auto">
          <a:xfrm>
            <a:off x="7956376" y="693571"/>
            <a:ext cx="999858" cy="346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95536" y="5733256"/>
            <a:ext cx="856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/>
              <a:t>http://personalvertretung-bmhs.jimdo.com/organisation/</a:t>
            </a:r>
          </a:p>
        </p:txBody>
      </p:sp>
    </p:spTree>
    <p:extLst>
      <p:ext uri="{BB962C8B-B14F-4D97-AF65-F5344CB8AC3E}">
        <p14:creationId xmlns:p14="http://schemas.microsoft.com/office/powerpoint/2010/main" val="31689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1"/>
            <a:ext cx="9144000" cy="692696"/>
          </a:xfrm>
          <a:prstGeom prst="rect">
            <a:avLst/>
          </a:prstGeom>
          <a:solidFill>
            <a:srgbClr val="519DCB">
              <a:alpha val="5490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de-DE" sz="3000" spc="3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PERSONALVERTRETUNG in den AHS/BMHS </a:t>
            </a:r>
            <a:endParaRPr lang="de-DE" sz="3000" spc="300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4919" y="5842337"/>
            <a:ext cx="9129081" cy="1015663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Danke für dein Interesse</a:t>
            </a:r>
            <a:endParaRPr lang="de-DE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1"/>
            <a:ext cx="9144000" cy="692696"/>
          </a:xfrm>
          <a:prstGeom prst="rect">
            <a:avLst/>
          </a:prstGeom>
          <a:solidFill>
            <a:srgbClr val="519DCB">
              <a:alpha val="5490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de-DE" sz="3000" spc="3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PERSONALVERTRETUNG in den AHS/BMHS </a:t>
            </a:r>
            <a:endParaRPr lang="de-DE" sz="3000" spc="300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69" y="843367"/>
            <a:ext cx="8764661" cy="6014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1"/>
            <a:ext cx="9144000" cy="692696"/>
          </a:xfrm>
          <a:prstGeom prst="rect">
            <a:avLst/>
          </a:prstGeom>
          <a:solidFill>
            <a:srgbClr val="519DCB">
              <a:alpha val="5490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de-DE" sz="3000" spc="3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PERSONALVERTRETUNG in den AHS/BMHS </a:t>
            </a:r>
            <a:endParaRPr lang="de-DE" sz="3000" spc="300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980728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Aufgaben der Personalvertretung (des Dienststellenausschusses) </a:t>
            </a:r>
            <a:endParaRPr kumimoji="0" lang="de-A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 descr="unterrichtspflicht_erhoe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6624736" cy="511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3073" name="Bil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6151"/>
            <a:ext cx="8568952" cy="4921298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980728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Aufgaben der Personalvertretung (des Dienststellenausschusses) laut PVG</a:t>
            </a:r>
            <a:endParaRPr kumimoji="0" lang="de-A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536" y="6396717"/>
            <a:ext cx="4752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PVG: http://www.vlikraft.at/downloads/personalvertretung/</a:t>
            </a:r>
            <a:endParaRPr kumimoji="0" lang="de-AT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Fachausschuss AHS und BMHS</a:t>
            </a:r>
            <a:endParaRPr lang="de-AT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"/>
            <a:ext cx="9144000" cy="692696"/>
          </a:xfrm>
          <a:prstGeom prst="rect">
            <a:avLst/>
          </a:prstGeom>
          <a:solidFill>
            <a:srgbClr val="519DCB">
              <a:alpha val="5490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de-DE" sz="3000" spc="3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PERSONALVERTRETUNG in den AHS/BMHS </a:t>
            </a:r>
            <a:endParaRPr lang="de-DE" sz="3000" spc="300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1"/>
            <a:ext cx="9144000" cy="692696"/>
          </a:xfrm>
          <a:prstGeom prst="rect">
            <a:avLst/>
          </a:prstGeom>
          <a:solidFill>
            <a:srgbClr val="519DCB">
              <a:alpha val="5490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de-DE" sz="3000" spc="3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PERSONALVERTRETUNG in den AHS/BMHS </a:t>
            </a:r>
            <a:endParaRPr lang="de-DE" sz="3000" spc="300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19672" y="2204864"/>
            <a:ext cx="474258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Noch zwei wichtige Begriffe …</a:t>
            </a:r>
          </a:p>
          <a:p>
            <a:endParaRPr lang="de-AT" dirty="0" smtClean="0"/>
          </a:p>
          <a:p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sz="3200" dirty="0" smtClean="0"/>
              <a:t>§ 10 – Verfahren</a:t>
            </a:r>
          </a:p>
          <a:p>
            <a:pPr>
              <a:buFont typeface="Arial" pitchFamily="34" charset="0"/>
              <a:buChar char="•"/>
            </a:pPr>
            <a:endParaRPr lang="de-AT" sz="3200" dirty="0"/>
          </a:p>
          <a:p>
            <a:pPr>
              <a:buFont typeface="Arial" pitchFamily="34" charset="0"/>
              <a:buChar char="•"/>
            </a:pPr>
            <a:r>
              <a:rPr lang="de-AT" sz="3200" dirty="0" smtClean="0"/>
              <a:t>Dienststellenversammlung</a:t>
            </a:r>
            <a:endParaRPr lang="de-A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1"/>
            <a:ext cx="9144000" cy="692696"/>
          </a:xfrm>
          <a:prstGeom prst="rect">
            <a:avLst/>
          </a:prstGeom>
          <a:solidFill>
            <a:srgbClr val="519DCB">
              <a:alpha val="5490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de-DE" sz="3000" spc="3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PERSONALVERTRETUNG in den AHS/BMHS </a:t>
            </a:r>
            <a:endParaRPr lang="de-DE" sz="3000" spc="300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908720"/>
            <a:ext cx="792087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Gute Informationsquellen für Lehrer/innen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HP: </a:t>
            </a:r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hlinkClick r:id="rId3"/>
              </a:rPr>
              <a:t>Fachausschuss</a:t>
            </a:r>
            <a:r>
              <a:rPr lang="de-AT" sz="2800" dirty="0" smtClean="0"/>
              <a:t/>
            </a:r>
            <a:br>
              <a:rPr lang="de-AT" sz="2800" dirty="0" smtClean="0"/>
            </a:br>
            <a:endParaRPr lang="de-AT" sz="2800" dirty="0" smtClean="0"/>
          </a:p>
          <a:p>
            <a:pPr lvl="1">
              <a:buFont typeface="Arial" pitchFamily="34" charset="0"/>
              <a:buChar char="•"/>
            </a:pPr>
            <a:r>
              <a:rPr lang="de-AT" sz="2800" dirty="0"/>
              <a:t> </a:t>
            </a:r>
            <a:r>
              <a:rPr lang="de-AT" sz="2800" dirty="0" err="1" smtClean="0">
                <a:hlinkClick r:id="rId4"/>
              </a:rPr>
              <a:t>Bildungs</a:t>
            </a:r>
            <a:r>
              <a:rPr lang="de-AT" sz="2800" dirty="0" smtClean="0">
                <a:hlinkClick r:id="rId4"/>
              </a:rPr>
              <a:t> (</a:t>
            </a:r>
            <a:r>
              <a:rPr lang="de-AT" sz="2800" dirty="0" err="1" smtClean="0">
                <a:hlinkClick r:id="rId4"/>
              </a:rPr>
              <a:t>diskussions</a:t>
            </a:r>
            <a:r>
              <a:rPr lang="de-AT" sz="2800" dirty="0" smtClean="0">
                <a:hlinkClick r:id="rId4"/>
              </a:rPr>
              <a:t>) - Forum</a:t>
            </a:r>
            <a:r>
              <a:rPr lang="de-AT" sz="2800" dirty="0" smtClean="0"/>
              <a:t/>
            </a:r>
            <a:br>
              <a:rPr lang="de-AT" sz="2800" dirty="0" smtClean="0"/>
            </a:br>
            <a:endParaRPr lang="de-AT" sz="2800" dirty="0" smtClean="0">
              <a:hlinkClick r:id="rId5"/>
            </a:endParaRPr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hlinkClick r:id="rId5"/>
              </a:rPr>
              <a:t>VLI</a:t>
            </a:r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hlinkClick r:id="rId6"/>
              </a:rPr>
              <a:t>ÖLI-UG</a:t>
            </a:r>
            <a:r>
              <a:rPr lang="de-AT" sz="2800" dirty="0" smtClean="0"/>
              <a:t/>
            </a:r>
            <a:br>
              <a:rPr lang="de-AT" sz="2800" dirty="0" smtClean="0"/>
            </a:br>
            <a:endParaRPr lang="de-AT" sz="2800" dirty="0" smtClean="0"/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hlinkClick r:id="rId7"/>
              </a:rPr>
              <a:t>GÖD</a:t>
            </a:r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hlinkClick r:id="rId8"/>
              </a:rPr>
              <a:t>UBG</a:t>
            </a:r>
            <a:endParaRPr lang="de-AT" sz="2800" dirty="0" smtClean="0"/>
          </a:p>
        </p:txBody>
      </p:sp>
    </p:spTree>
    <p:extLst>
      <p:ext uri="{BB962C8B-B14F-4D97-AF65-F5344CB8AC3E}">
        <p14:creationId xmlns:p14="http://schemas.microsoft.com/office/powerpoint/2010/main" val="20973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1"/>
            <a:ext cx="9144000" cy="692696"/>
          </a:xfrm>
          <a:prstGeom prst="rect">
            <a:avLst/>
          </a:prstGeom>
          <a:solidFill>
            <a:srgbClr val="519DCB">
              <a:alpha val="5490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de-DE" sz="3000" spc="3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PERSONALVERTRETUNG in den AHS/BMHS </a:t>
            </a:r>
            <a:endParaRPr lang="de-DE" sz="3000" spc="300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908720"/>
            <a:ext cx="792087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Gute Informationsquellen für Lehrer/innen</a:t>
            </a:r>
          </a:p>
          <a:p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FB: </a:t>
            </a:r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hlinkClick r:id="rId3"/>
              </a:rPr>
              <a:t>Fachausschuss – FB Seite</a:t>
            </a:r>
            <a:r>
              <a:rPr lang="de-AT" sz="2800" dirty="0" smtClean="0"/>
              <a:t/>
            </a:r>
            <a:br>
              <a:rPr lang="de-AT" sz="2800" dirty="0" smtClean="0"/>
            </a:br>
            <a:endParaRPr lang="de-AT" sz="2800" dirty="0" smtClean="0">
              <a:hlinkClick r:id="rId4"/>
            </a:endParaRPr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hlinkClick r:id="rId5"/>
              </a:rPr>
              <a:t>VLI – FB Seite</a:t>
            </a:r>
            <a:r>
              <a:rPr lang="de-AT" sz="2800" dirty="0" smtClean="0"/>
              <a:t/>
            </a:r>
            <a:br>
              <a:rPr lang="de-AT" sz="2800" dirty="0" smtClean="0"/>
            </a:br>
            <a:endParaRPr lang="de-AT" sz="2800" dirty="0" smtClean="0"/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hlinkClick r:id="rId6"/>
              </a:rPr>
              <a:t>VLI – FB Gruppe</a:t>
            </a:r>
            <a:endParaRPr lang="de-AT" sz="2800" dirty="0" smtClean="0"/>
          </a:p>
        </p:txBody>
      </p:sp>
    </p:spTree>
    <p:extLst>
      <p:ext uri="{BB962C8B-B14F-4D97-AF65-F5344CB8AC3E}">
        <p14:creationId xmlns:p14="http://schemas.microsoft.com/office/powerpoint/2010/main" val="27005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1"/>
            <a:ext cx="9144000" cy="692696"/>
          </a:xfrm>
          <a:prstGeom prst="rect">
            <a:avLst/>
          </a:prstGeom>
          <a:solidFill>
            <a:srgbClr val="519DCB">
              <a:alpha val="5490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de-DE" sz="3000" spc="3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PERSONALVERTRETUNG in den AHS/BMHS </a:t>
            </a:r>
            <a:endParaRPr lang="de-DE" sz="3000" spc="300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05902" y="908720"/>
            <a:ext cx="792087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Gute Informationsquellen für Lehrer/innen</a:t>
            </a:r>
          </a:p>
          <a:p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Noch mehr …</a:t>
            </a:r>
            <a:br>
              <a:rPr lang="de-AT" sz="2800" dirty="0" smtClean="0"/>
            </a:br>
            <a:endParaRPr lang="de-AT" sz="2800" dirty="0" smtClean="0"/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…. viele Links</a:t>
            </a:r>
            <a:r>
              <a:rPr lang="de-A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de-A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de-AT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Dienstrechtsskriptum – ÖLI/VLI</a:t>
            </a:r>
            <a:r>
              <a:rPr lang="de-A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de-A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de-AT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Lehrer/innen-Kalender Raiffeisen</a:t>
            </a:r>
            <a:endParaRPr lang="de-AT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7544" y="90872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Gute Informationsquellen für Lehrer/innen</a:t>
            </a:r>
            <a:endParaRPr lang="de-AT" dirty="0"/>
          </a:p>
          <a:p>
            <a:r>
              <a:rPr lang="de-AT" dirty="0"/>
              <a:t> </a:t>
            </a:r>
          </a:p>
          <a:p>
            <a:r>
              <a:rPr lang="de-A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HP:</a:t>
            </a:r>
            <a:endParaRPr lang="de-A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Fachausschuss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: 			http://personalvertretung-bmhs.jimdo.com/</a:t>
            </a:r>
          </a:p>
          <a:p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Vorarlberger Lehrer/innen Initiative 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VLI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: 	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://www.vlikraft.at/</a:t>
            </a:r>
            <a:endParaRPr lang="de-A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Österreichische Lehrer/innen Initiative 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ÖLI-UG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:	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://www.oeli-ug.at/</a:t>
            </a:r>
            <a:endParaRPr lang="de-A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Gewerkschaft Öffentlicher Dienst 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GÖD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: 	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http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://www.goed.at/</a:t>
            </a:r>
            <a:endParaRPr lang="de-A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Unabhängige Bildungsgewerkschaft 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UBG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: 	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http://www.bildungsgewerkschaft.at/</a:t>
            </a:r>
            <a:endParaRPr lang="de-A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r>
              <a:rPr lang="de-A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FB:</a:t>
            </a:r>
            <a:endParaRPr lang="de-A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Fachausschuss 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– 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FB Seite: 	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www.facebook.com/bmhs.vorarlberg</a:t>
            </a:r>
            <a:endParaRPr lang="de-A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VLI 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	– 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FB Seite: 		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  <a:hlinkClick r:id="rId8"/>
              </a:rPr>
              <a:t>www.facebook.com/vlikraft</a:t>
            </a:r>
            <a:endParaRPr lang="de-A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VLI 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– 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FB Gruppe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www.facebook.com/groups/vlikraft/</a:t>
            </a:r>
            <a:endParaRPr lang="de-A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r>
              <a:rPr lang="de-A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Noch mehr …:</a:t>
            </a:r>
            <a:endParaRPr lang="de-A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div. Links: 				</a:t>
            </a:r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  <a:hlinkClick r:id="rId10"/>
              </a:rPr>
              <a:t>http://www.oeli-ug.at/index.php?id=108</a:t>
            </a:r>
            <a:endParaRPr lang="de-A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e-A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Dienstrechtsskriptum: </a:t>
            </a:r>
            <a:r>
              <a:rPr lang="de-AT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de-AT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de-AT" sz="1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1"/>
              </a:rPr>
              <a:t>http</a:t>
            </a:r>
            <a:r>
              <a:rPr lang="de-AT" sz="1000" dirty="0">
                <a:latin typeface="Tahoma" pitchFamily="34" charset="0"/>
                <a:ea typeface="Tahoma" pitchFamily="34" charset="0"/>
                <a:cs typeface="Tahoma" pitchFamily="34" charset="0"/>
                <a:hlinkClick r:id="rId11"/>
              </a:rPr>
              <a:t>://www.vlikraft.at/schulrecht-und-mehr/dienstrechtsskriptum/</a:t>
            </a:r>
            <a:endParaRPr lang="de-AT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Bildschirmpräsentation (4:3)</PresentationFormat>
  <Paragraphs>68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MRS</dc:creator>
  <cp:lastModifiedBy>Manfred Sparr</cp:lastModifiedBy>
  <cp:revision>24</cp:revision>
  <dcterms:created xsi:type="dcterms:W3CDTF">2010-09-07T07:56:50Z</dcterms:created>
  <dcterms:modified xsi:type="dcterms:W3CDTF">2014-09-07T20:18:16Z</dcterms:modified>
</cp:coreProperties>
</file>